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3" r:id="rId3"/>
    <p:sldId id="257" r:id="rId4"/>
    <p:sldId id="258" r:id="rId5"/>
    <p:sldId id="275" r:id="rId6"/>
    <p:sldId id="273" r:id="rId7"/>
    <p:sldId id="259" r:id="rId8"/>
    <p:sldId id="260" r:id="rId9"/>
    <p:sldId id="261" r:id="rId10"/>
    <p:sldId id="263" r:id="rId11"/>
    <p:sldId id="264" r:id="rId12"/>
    <p:sldId id="265" r:id="rId13"/>
    <p:sldId id="277" r:id="rId14"/>
    <p:sldId id="267" r:id="rId15"/>
    <p:sldId id="268" r:id="rId16"/>
    <p:sldId id="269" r:id="rId17"/>
    <p:sldId id="292" r:id="rId18"/>
    <p:sldId id="276" r:id="rId19"/>
    <p:sldId id="284" r:id="rId20"/>
    <p:sldId id="279" r:id="rId21"/>
    <p:sldId id="280" r:id="rId22"/>
    <p:sldId id="285" r:id="rId23"/>
    <p:sldId id="281" r:id="rId24"/>
    <p:sldId id="282" r:id="rId25"/>
    <p:sldId id="283" r:id="rId26"/>
    <p:sldId id="272" r:id="rId27"/>
    <p:sldId id="270" r:id="rId28"/>
    <p:sldId id="286" r:id="rId29"/>
    <p:sldId id="287" r:id="rId30"/>
    <p:sldId id="288" r:id="rId31"/>
    <p:sldId id="289" r:id="rId32"/>
    <p:sldId id="290" r:id="rId33"/>
    <p:sldId id="291" r:id="rId34"/>
    <p:sldId id="278" r:id="rId35"/>
    <p:sldId id="271" r:id="rId36"/>
  </p:sldIdLst>
  <p:sldSz cx="18288000" cy="10287000"/>
  <p:notesSz cx="6858000" cy="9144000"/>
  <p:embeddedFontLst>
    <p:embeddedFont>
      <p:font typeface="Gmarket Sans Bold" panose="020B0600000101010101" charset="-127"/>
      <p:bold r:id="rId37"/>
    </p:embeddedFont>
    <p:embeddedFont>
      <p:font typeface="메이플스토리" panose="02000300000000000000" pitchFamily="2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6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40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.go.kr/tcs/dss/selectApiDataDetailView.do?publicDataPk=15119524#/API%20%EB%AA%A9%EB%A1%9D/Race_Result_tota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://www.okrace.co.kr/index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800" y="5892800"/>
            <a:ext cx="3708400" cy="3708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7800" y="6794500"/>
            <a:ext cx="22225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49800" y="6794500"/>
            <a:ext cx="2222500" cy="219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4900" y="4267200"/>
            <a:ext cx="5181600" cy="4292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36700" y="2260600"/>
            <a:ext cx="152273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0" b="1" i="0" u="none" strike="noStrike" spc="-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경마장</a:t>
            </a:r>
            <a:r>
              <a:rPr lang="en-US" sz="11000" b="0" i="0" u="none" strike="noStrike" spc="-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11000" b="1" i="0" u="none" strike="noStrike" spc="-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안내</a:t>
            </a:r>
            <a:r>
              <a:rPr lang="en-US" sz="11000" b="0" i="0" u="none" strike="noStrike" spc="-4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11000" b="1" i="0" u="none" strike="noStrike" spc="-4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챗봇</a:t>
            </a:r>
            <a:endParaRPr lang="ko-KR" sz="11000" b="1" i="0" u="none" strike="noStrike" spc="-4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3700" y="6515100"/>
            <a:ext cx="150368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3</a:t>
            </a:r>
            <a:r>
              <a:rPr lang="ko-KR" altLang="en-US" sz="40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마력</a:t>
            </a:r>
            <a:br>
              <a:rPr lang="en-US" altLang="ko-KR" sz="3300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sz="3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유영준</a:t>
            </a:r>
            <a:r>
              <a:rPr lang="en-US" sz="3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300" b="0" i="0" u="none" strike="noStrike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전민하</a:t>
            </a:r>
            <a:r>
              <a:rPr lang="en-US" sz="3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최수빈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MA!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기술적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특징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00" y="2717800"/>
            <a:ext cx="7366000" cy="271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600" y="2413000"/>
            <a:ext cx="9525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63700" y="2476500"/>
            <a:ext cx="622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81200" y="3365500"/>
            <a:ext cx="590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AI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기반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자연어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81200" y="4089400"/>
            <a:ext cx="58928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MLL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정확히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파악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자연스러운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가능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3400" y="2717800"/>
            <a:ext cx="7366000" cy="2717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3400" y="2413000"/>
            <a:ext cx="952500" cy="635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601200" y="2476500"/>
            <a:ext cx="622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06000" y="3365500"/>
            <a:ext cx="590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개인화된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추천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06000" y="4216400"/>
            <a:ext cx="58928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경험과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선호도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분석해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맞춤형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베팅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제안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00" y="6019800"/>
            <a:ext cx="7366000" cy="2717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600" y="5702300"/>
            <a:ext cx="952500" cy="635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663700" y="5765800"/>
            <a:ext cx="622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81200" y="6489700"/>
            <a:ext cx="590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실시간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업데이트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81200" y="7442200"/>
            <a:ext cx="58928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배당률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실시간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갱신으로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3400" y="6019800"/>
            <a:ext cx="7366000" cy="271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3400" y="5702300"/>
            <a:ext cx="952500" cy="635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601200" y="5765800"/>
            <a:ext cx="622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06000" y="6489700"/>
            <a:ext cx="590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익숙한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UI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06000" y="7302500"/>
            <a:ext cx="5892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편리한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사용성을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줍니다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7000" y="3098800"/>
            <a:ext cx="7493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RAG (Retrieval-Augmented Generation)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000" y="3759200"/>
            <a:ext cx="74930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대규모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데이터베이스에서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검색하고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AI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응답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생성에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활용하여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정확하고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풍부한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7000" y="5930900"/>
            <a:ext cx="4787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OpenAI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7000" y="6616700"/>
            <a:ext cx="4775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고성능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언어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자연스럽고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81800" y="5930900"/>
            <a:ext cx="4787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Prompt Engineering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81800" y="6616700"/>
            <a:ext cx="4775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효과적인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프롬프트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챗봇의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응답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품질과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일관성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향상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79300" y="5930900"/>
            <a:ext cx="4787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Vector Store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79300" y="6616700"/>
            <a:ext cx="4775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관련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벡터화하여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저장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61500" y="3098800"/>
            <a:ext cx="7493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Streamlit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61500" y="3759200"/>
            <a:ext cx="74930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친화적인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웹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인터페이스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챗봇의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시각적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요소와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상호작용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100" y="3492500"/>
            <a:ext cx="12852400" cy="5156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설명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200" y="2197100"/>
            <a:ext cx="4787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32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OpenAI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200" y="2882900"/>
            <a:ext cx="4775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고성능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언어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자연스럽고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대화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F47F4-01D1-1D8E-E3F3-EE539913F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BE9214C-3E98-F63F-FEAC-AB3C313CD8C3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21EFF72D-B5E2-2B37-278B-E58E540C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731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38C96E7-A5B3-C8C7-5EA7-C3A3F4A0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00711C-D696-DC26-FFD4-B9395CAF0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1205D07-1175-30EF-A6AA-A4167EB9D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F8D36419-BF79-E0D8-6B22-BEBA6676EC1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C0B75B8-B5A9-7A86-28C8-D4F759138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9BAB2F0-1168-1210-A001-CED461360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121F65D-2CC0-718E-915F-7241C5B3D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76104F0-32AD-C356-93CB-091BA0BDC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102C7769-958F-1331-393C-A2D72F45750A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설명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-2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D75E51E-899B-1A98-4D33-52B1750EA484}"/>
              </a:ext>
            </a:extLst>
          </p:cNvPr>
          <p:cNvSpPr txBox="1"/>
          <p:nvPr/>
        </p:nvSpPr>
        <p:spPr>
          <a:xfrm>
            <a:off x="1219200" y="2197100"/>
            <a:ext cx="4787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altLang="en-US" sz="3200" b="1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프롬프트 </a:t>
            </a:r>
            <a:r>
              <a:rPr lang="ko-KR" altLang="en-US" sz="3200" b="1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앤지니어링</a:t>
            </a:r>
            <a:endParaRPr lang="en-US" sz="3200" b="1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65BB1BF-FAFB-B92A-E05B-B929FE09070D}"/>
              </a:ext>
            </a:extLst>
          </p:cNvPr>
          <p:cNvSpPr txBox="1"/>
          <p:nvPr/>
        </p:nvSpPr>
        <p:spPr>
          <a:xfrm>
            <a:off x="1219200" y="2882900"/>
            <a:ext cx="4775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효과적인 프롬프트 </a:t>
            </a:r>
            <a:r>
              <a:rPr lang="ko-KR" altLang="en-US" sz="2300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설계로 </a:t>
            </a:r>
            <a:r>
              <a:rPr lang="ko-KR" altLang="en-US" sz="2300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챗봇의</a:t>
            </a:r>
            <a:r>
              <a:rPr lang="ko-KR" altLang="en-US" sz="2300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응답 품질과 일관성 형성</a:t>
            </a:r>
            <a:endParaRPr lang="ko-KR" sz="23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77A66A3-7660-C471-788F-72BB4592F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2853" y="3832225"/>
            <a:ext cx="112490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5085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설명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en-US" sz="5000" b="1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01174" y="2501900"/>
            <a:ext cx="7493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RAG (Retrieval-Augmented Generation)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3074" y="3273323"/>
            <a:ext cx="417195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대규모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데이터베이스에서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</a:t>
            </a:r>
            <a:endParaRPr lang="en-US" altLang="ko-KR" sz="23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AI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응답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생성에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활용하여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정확하고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풍부한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83CE11-9CFC-FBA8-7C2B-F2AEDEB9CC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1874" y="3111500"/>
            <a:ext cx="1129665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4064000"/>
            <a:ext cx="15011400" cy="313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설명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en-US" sz="5000" b="1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4900" y="2108200"/>
            <a:ext cx="4787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32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Vector Store - FAISS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4900" y="2806700"/>
            <a:ext cx="47752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벡터화하여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저장</a:t>
            </a:r>
            <a:endParaRPr lang="en-US" altLang="ko-KR" sz="2300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altLang="en-US" sz="2300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관련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추출</a:t>
            </a:r>
            <a:r>
              <a:rPr lang="en-US" altLang="ko-KR" sz="2300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300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검색 지원</a:t>
            </a:r>
            <a:endParaRPr lang="ko-KR" sz="23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설명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en-US" sz="5000" b="1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F344220C-0F03-DDDB-39DB-164EE9DA4953}"/>
              </a:ext>
            </a:extLst>
          </p:cNvPr>
          <p:cNvSpPr txBox="1"/>
          <p:nvPr/>
        </p:nvSpPr>
        <p:spPr>
          <a:xfrm>
            <a:off x="1155700" y="2349500"/>
            <a:ext cx="7493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3200" b="1" i="0" u="none" strike="noStrike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Streamlit</a:t>
            </a:r>
            <a:endParaRPr lang="en-US" sz="2500" b="1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C233587-FF9D-3BFD-EE0A-8F1F42E634E5}"/>
              </a:ext>
            </a:extLst>
          </p:cNvPr>
          <p:cNvSpPr txBox="1"/>
          <p:nvPr/>
        </p:nvSpPr>
        <p:spPr>
          <a:xfrm>
            <a:off x="1155700" y="3022600"/>
            <a:ext cx="74930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친화적인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웹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인터페이스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구현에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endParaRPr lang="en-US" altLang="ko-KR" sz="2300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lvl="0" indent="-342900" algn="l">
              <a:lnSpc>
                <a:spcPct val="132800"/>
              </a:lnSpc>
              <a:buFont typeface="Arial" panose="020B0604020202020204" pitchFamily="34" charset="0"/>
              <a:buChar char="•"/>
            </a:pPr>
            <a:r>
              <a:rPr lang="ko-KR" sz="2300" b="0" i="0" u="none" strike="noStrike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챗봇의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시각적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요소와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상호작용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endParaRPr lang="en-US" altLang="ko-KR" sz="23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2800"/>
              </a:lnSpc>
            </a:pPr>
            <a:endParaRPr lang="en-US" altLang="ko-KR" sz="2300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5C2D6C9-FA7D-9F27-BA03-F9D75BF9AE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7600" y="2382684"/>
            <a:ext cx="8426450" cy="62121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B0ACD-D89B-03BC-4A4E-47599285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6B896B6-4336-5EFC-D0EA-47EA74EA2D80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A45E79B-439F-2CCB-BA17-FF43F7CD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4591E6B-C313-EC92-1966-58E2AD3D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B236228-49CD-50CA-CFA0-0D98ACAD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6382DA8-909A-7E0C-9127-1B6C84267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FC84D86-D381-D785-A38F-F313346F7BC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77ABD78-1AF5-955C-BBB6-8A0CE70C0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B2C4F78-F1D1-EFFC-162A-376F9C9A7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DDC9331-3BDA-5E88-1E99-E57963FDC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B99D8F3-8BDC-2DC2-1B11-AE23C467D1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511BA1-E807-19EC-D81C-908E5FB4C2A4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 소개 </a:t>
            </a:r>
            <a:r>
              <a:rPr lang="en-US" alt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흐름도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2BC2FA-D7E8-F42C-9FB3-EACEAAD44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456" y="3292475"/>
            <a:ext cx="916305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8AFA5-6BA0-5ADA-817D-644C5E0C1DC4}"/>
              </a:ext>
            </a:extLst>
          </p:cNvPr>
          <p:cNvSpPr txBox="1"/>
          <p:nvPr/>
        </p:nvSpPr>
        <p:spPr>
          <a:xfrm>
            <a:off x="4267200" y="2527300"/>
            <a:ext cx="104344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sz="3200" b="0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 입력 → 요약 → 분류 → 검색 → 응답 생성 → 응답 반환</a:t>
            </a:r>
          </a:p>
        </p:txBody>
      </p:sp>
    </p:spTree>
    <p:extLst>
      <p:ext uri="{BB962C8B-B14F-4D97-AF65-F5344CB8AC3E}">
        <p14:creationId xmlns:p14="http://schemas.microsoft.com/office/powerpoint/2010/main" val="408940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F844-4613-0368-A921-4858C0B0E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D973CB-81EA-ACC8-B4C8-8EE96ECA053F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756821D-D571-133E-2175-7316AA6D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C5FF8F-C204-EEA5-A1A0-BCB79C4B7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F38D479-81ED-DC7B-27B3-B4C904EFB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4854E67-5066-BE77-F41C-BA127A99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82E7CD54-895B-D762-92D8-E9E36FED17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1DEEA5A-AFC3-60FF-8357-ADA6C4CAD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99FD0CD-C1DF-92AE-38C8-9293705EE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633446C-F941-EB23-431D-AD9CAEF286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CE84B12-AAD5-7A45-E0F2-5D8B5615E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F17A128-233D-45C4-AF96-1E1682746F5C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 입력 </a:t>
            </a:r>
            <a:r>
              <a:rPr lang="en-US" altLang="ko-KR" sz="5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5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A684E6-3114-BFE8-97A8-34333E67A2B7}"/>
              </a:ext>
            </a:extLst>
          </p:cNvPr>
          <p:cNvSpPr txBox="1"/>
          <p:nvPr/>
        </p:nvSpPr>
        <p:spPr>
          <a:xfrm>
            <a:off x="933451" y="2446635"/>
            <a:ext cx="3914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사용자에게 질문 입력 받기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2E5CD-251C-C665-9E88-1EEE6F7F8D63}"/>
              </a:ext>
            </a:extLst>
          </p:cNvPr>
          <p:cNvSpPr txBox="1"/>
          <p:nvPr/>
        </p:nvSpPr>
        <p:spPr>
          <a:xfrm>
            <a:off x="1199549" y="3466237"/>
            <a:ext cx="3382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질문을 입력 받고 해당 질문의 글자수 확인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글자가 초과하는지 확인 후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초과 시 메시지 호출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이후 초과 여부를 확인한 함수 자체를 반환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283BC4C-CA3F-0141-5D9F-5320E82379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228" y="2842979"/>
            <a:ext cx="11964322" cy="33813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74D751-41E1-6372-D6E4-5DF5F0543A0C}"/>
              </a:ext>
            </a:extLst>
          </p:cNvPr>
          <p:cNvSpPr/>
          <p:nvPr/>
        </p:nvSpPr>
        <p:spPr>
          <a:xfrm>
            <a:off x="5104998" y="3132862"/>
            <a:ext cx="4877202" cy="88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596113-9BCF-1B09-3BCA-D7F78DD17DB3}"/>
              </a:ext>
            </a:extLst>
          </p:cNvPr>
          <p:cNvSpPr/>
          <p:nvPr/>
        </p:nvSpPr>
        <p:spPr>
          <a:xfrm>
            <a:off x="5486400" y="5397500"/>
            <a:ext cx="8229600" cy="88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15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1124-D5DF-6F8B-F615-8F3EC0DA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FB248A2-1882-337A-4B4C-3234A3F7B35E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8DB91D3-427F-87F2-C719-762A522E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D432E7-6CEA-4DA8-F54C-852A5A69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4294041-4C44-291D-50E0-8FAF8D8E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943347-D0D3-153E-235E-076E32237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A7DDACD-8740-E59E-6FF8-BCF743AB9A3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2DF9C08-8EFA-6AE0-BD7E-95C65A4AF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3641FB-D981-E5D1-A4E0-98528C3D92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C7AFE8B-5F95-EE0F-5DE3-A6204B8EE6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4926E4B-85E8-A70D-C288-8AC2E9CBA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BBE04D1-FBEA-E4B1-4DF7-BE334FE51920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400" b="1" i="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 예시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1441A-B3A8-4597-08D1-517524D2CF6C}"/>
              </a:ext>
            </a:extLst>
          </p:cNvPr>
          <p:cNvSpPr txBox="1"/>
          <p:nvPr/>
        </p:nvSpPr>
        <p:spPr>
          <a:xfrm>
            <a:off x="933451" y="2446635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 요약 예시 이미지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0ECDB9-43FC-B997-23AE-DE4233E4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294" y="2590800"/>
            <a:ext cx="11439445" cy="56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A94243-32F8-1231-4F40-22A0BD464259}"/>
              </a:ext>
            </a:extLst>
          </p:cNvPr>
          <p:cNvSpPr txBox="1"/>
          <p:nvPr/>
        </p:nvSpPr>
        <p:spPr>
          <a:xfrm>
            <a:off x="1199549" y="3466237"/>
            <a:ext cx="33826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기존의 질문이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글자를 넘어가자 요약을 시행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‘text-embedding-ada-002’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6325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8E8C1DC-65EF-3646-A833-0C11836F8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8302364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716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CC790-1891-E52A-5245-4B75127E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A160E5-715F-4333-BAC9-53B204EB4BD7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72F34ED-E92C-C3E3-4ED4-74E74CA22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5B6B27-8300-9D91-E605-A27CEFA02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000628B-E4DD-C29E-34C0-213E25F37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29B4D4A-676E-C6D0-A8F7-393E1B625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D01D3D18-BD07-DB3A-12FF-D5CCA63C6A3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6969F080-08C8-B548-F178-F0C532DD4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21B8578-CBBC-6783-6DC4-747930278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D8D7A51-92C2-430C-BF21-E2B8127A4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EC79B7A-9EF5-5A75-1805-2195A6431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81F3CFE-AE3E-A574-51AA-E04BE46269AD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B8703-D7C0-2FC6-E456-F477EFFD2C4F}"/>
              </a:ext>
            </a:extLst>
          </p:cNvPr>
          <p:cNvSpPr txBox="1"/>
          <p:nvPr/>
        </p:nvSpPr>
        <p:spPr>
          <a:xfrm>
            <a:off x="933451" y="2446635"/>
            <a:ext cx="3956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 파악 후 카테고리 접근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40FA0E-0560-71D5-6333-219906D2B33B}"/>
              </a:ext>
            </a:extLst>
          </p:cNvPr>
          <p:cNvSpPr txBox="1"/>
          <p:nvPr/>
        </p:nvSpPr>
        <p:spPr>
          <a:xfrm>
            <a:off x="1199549" y="3748927"/>
            <a:ext cx="33826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질문의 요지를 와 근접한 분류된 벡터 스토어에 접근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프롬프트 엔지니어링으로 분류된 벡터 스토어에 대해 인식하도록 설정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07F5D2-9C50-8118-17F3-FA879A89428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540"/>
          <a:stretch/>
        </p:blipFill>
        <p:spPr>
          <a:xfrm>
            <a:off x="4724753" y="3086100"/>
            <a:ext cx="12344047" cy="50546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0138D0-1653-43E6-2424-83AF387AE193}"/>
              </a:ext>
            </a:extLst>
          </p:cNvPr>
          <p:cNvSpPr/>
          <p:nvPr/>
        </p:nvSpPr>
        <p:spPr>
          <a:xfrm>
            <a:off x="5223116" y="5067300"/>
            <a:ext cx="11865335" cy="1664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7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C579-1E77-BD09-9142-725DBE8C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0AF832-B150-A3C0-75C5-66B6994FB6DF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D6BA468-A953-CE86-0F84-15314224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710DABF-7BD1-53FE-8D41-4381E59DE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754CC5-8558-40F5-7302-A803D7216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C1BEBD-92F3-9818-AB51-5C348EE3A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58DA3C11-5C24-E71A-B776-98AFC3D9A5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BA517D8-E143-6E9F-BEA6-BB1B8FAA9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1F492B4-18F3-10CD-01BA-120E2E6FB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6F582B8-C2B6-3EC8-01CE-883CE3084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969187D-ED9E-0533-C1B4-0EF3219229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1150" y="729615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E85E69C-F9C6-5307-C712-006C6BD36EAE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endParaRPr lang="en-US" altLang="ko-KR" sz="48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87E99-F93E-CC9E-7058-4954B0807F0C}"/>
              </a:ext>
            </a:extLst>
          </p:cNvPr>
          <p:cNvSpPr txBox="1"/>
          <p:nvPr/>
        </p:nvSpPr>
        <p:spPr>
          <a:xfrm>
            <a:off x="933451" y="2446635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벡터스토어 경로 설정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F2E1DD-0180-A3DA-720D-EBB1CA0DCB5F}"/>
              </a:ext>
            </a:extLst>
          </p:cNvPr>
          <p:cNvSpPr txBox="1"/>
          <p:nvPr/>
        </p:nvSpPr>
        <p:spPr>
          <a:xfrm>
            <a:off x="1199549" y="3466237"/>
            <a:ext cx="375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 과정을 위해서 사전에 벡터스토어 생성 및 경로 지정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F86888-D603-6668-AA79-11EA422D0F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8924" y="3504938"/>
            <a:ext cx="11943976" cy="27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72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E76B3-7BF9-D96E-BB31-1A449F9BC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C21F18F-5E35-87D1-816D-7C83839900C6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30D79F4-E838-FCF5-F197-52461EF07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6A2DFA-0BC2-EA5D-4091-0340088A4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D4BA035-8B99-A66E-5669-B8936E30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EAA1D8-7E68-3FBA-8139-075B5DB3B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78E7ADDC-3FAA-CCDA-7207-27EF6780B92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E6DB6583-E405-F8DB-24C5-D1427FBB2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B2F2B39-D554-7537-F6F5-A5F2C9076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06692F3-8201-089A-040A-A34F2BFA4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71C4A1D-FDA4-5623-1283-E92C62B8F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96F4CCFA-E6F9-94E1-EAC6-6743608FAD15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endParaRPr lang="en-US" altLang="ko-KR" sz="48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93931-0D98-2E95-0038-FB22A4A6A6F2}"/>
              </a:ext>
            </a:extLst>
          </p:cNvPr>
          <p:cNvSpPr txBox="1"/>
          <p:nvPr/>
        </p:nvSpPr>
        <p:spPr>
          <a:xfrm>
            <a:off x="933451" y="2446635"/>
            <a:ext cx="2258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파악 내용 전달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B36F0-CDFF-67F8-0F77-F6001224E177}"/>
              </a:ext>
            </a:extLst>
          </p:cNvPr>
          <p:cNvSpPr txBox="1"/>
          <p:nvPr/>
        </p:nvSpPr>
        <p:spPr>
          <a:xfrm>
            <a:off x="1199549" y="3466237"/>
            <a:ext cx="33826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분류한 내용을 검색 함수에 전달하기 위한 체인 생성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 스토어 내용 검색을 위한 사전 생성 모델 체인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(chat-gpt-4o)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통해 생성한 내용을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형태로 출력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출력된 내용에서 인식을 용이하기 위해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strip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CC9350F-0B21-E127-7BFF-66C80D4C65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5374" y="3420968"/>
            <a:ext cx="8571459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55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E76D0-BA3D-FF69-B590-170CA9E62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7B7147-EB31-51BF-9594-27723058FDE4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47743CE4-17B7-A74C-B480-EECBB3CE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D2FA198-F0A0-4A99-868A-54EA8A506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8BA6639-A4BF-1DCB-660B-7D5271695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C3BC4C-C2B4-7F7B-B11D-C19FBF8D5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AD12F6E0-B1CF-626E-48CC-BE6C8AD933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59BCF2B-29CF-CD76-09F9-06C1FDEE9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AAB28D-6DDB-7A50-9C31-C3BBB1B4B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841A16D-FD51-AB5D-486C-79A23DA76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18FC106-1818-D45B-BF3C-9CE4D43CC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1150" y="737870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028B320-8EF7-D85D-5762-FC02ED31830B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17A9D-2C9B-1376-885D-58BB23C5A9B6}"/>
              </a:ext>
            </a:extLst>
          </p:cNvPr>
          <p:cNvSpPr txBox="1"/>
          <p:nvPr/>
        </p:nvSpPr>
        <p:spPr>
          <a:xfrm>
            <a:off x="933451" y="2446635"/>
            <a:ext cx="3405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 및 응답 내역 생성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7676DC-4E4E-9338-C306-0D36D4D362A3}"/>
              </a:ext>
            </a:extLst>
          </p:cNvPr>
          <p:cNvSpPr txBox="1"/>
          <p:nvPr/>
        </p:nvSpPr>
        <p:spPr>
          <a:xfrm>
            <a:off x="1199549" y="3232090"/>
            <a:ext cx="429002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OpenAI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사의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모델을 호출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사전에 분류화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시켜놓은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벡터 스토어 데이터를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호출시켜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임베딩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적용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(text-embedding-ada-002)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질문을 담은 요약 함수를 변수로 지정하여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 가능 여부를 확인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요약을 해야 하는 길이라면 기존 질문과 요약된 질문 출력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아니라면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입력받은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질문만 출력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83A4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Retriever.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get_relevant_documents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함수를 거쳐 질문과 가장 높은 유사도를 가진 정보를 변수로 저장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7CA7E5-5C3C-4D87-3852-752D929DE71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1659" y="2527300"/>
            <a:ext cx="10745843" cy="5689600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67E358E8-ED80-AD41-7EDB-43FAE4694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5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59ADC-720E-BCD0-8656-A9913828C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B5A98A-B6F8-4D0D-462F-3CFFA60FED0C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852F6AE-7A7D-68BF-E8A4-340CAC54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B50A6C-7BBC-19AB-CE82-E0D789F5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E0E230-57BF-9C83-A2C9-A546881F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6DE66D-53CC-1EE6-5102-B9830F616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F04897E-3BA2-7F7A-102D-F766056CCE3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15C0F5F2-0DF2-1573-A87D-B864A0856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0ED405C-0E13-A78A-6531-70FA361DE6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DC5A3CE-80ED-95D3-F21B-BEACCF4A8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E63AFA3-CD41-85AE-FF09-B13BD391ED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EC92DB0-0C7A-EDFD-6262-F6F79EF92B85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응답 생성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66580-F18E-605B-42A0-8D144AAB25AD}"/>
              </a:ext>
            </a:extLst>
          </p:cNvPr>
          <p:cNvSpPr txBox="1"/>
          <p:nvPr/>
        </p:nvSpPr>
        <p:spPr>
          <a:xfrm>
            <a:off x="933451" y="2446635"/>
            <a:ext cx="3998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 응답 및 문맥 흐름 기억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2F175-10AE-ABE6-7397-155E0B59E12E}"/>
              </a:ext>
            </a:extLst>
          </p:cNvPr>
          <p:cNvSpPr txBox="1"/>
          <p:nvPr/>
        </p:nvSpPr>
        <p:spPr>
          <a:xfrm>
            <a:off x="1199549" y="3466237"/>
            <a:ext cx="33826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이전까지의 과정을 통해 도출해 낸 결과물들 출력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결과를 프롬프트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엔지니어링를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통해 재단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대화 중간에 문맥을 기억하는 코드를 삽입하여 흐름이 이어지도록 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BB3654-F8BB-54FE-E693-58E4D5E42C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30440" y="2242750"/>
            <a:ext cx="114109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33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F3FF0-188D-C2E4-D0BE-DE661161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E5D3C3-3234-CB2F-C6F7-ED0828A025A2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96E9646-ED79-89A4-79C5-737E1E1E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89B43F1-456E-B831-E42E-22B024D0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353CF9A-031C-C645-F7C5-747D417EE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8BDF58-506B-B189-8CCB-AA03FE085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7B423CEA-9228-7FA2-FA55-8583945F2CC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348B301B-D0CD-CC06-8A37-A3740AA3A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DDB278D-6B82-FD45-DB8D-B8085E842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78511CB-6A6E-114B-DDF0-B8317B208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B8B831D-EC2A-D9BC-3AC4-7E904DE883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F2E98109-AE21-E7B3-DF2B-17F9E904E221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400" b="1" i="0" dirty="0"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응답 반환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FAE71-C4FC-B6EB-6B5F-51F21941EF1B}"/>
              </a:ext>
            </a:extLst>
          </p:cNvPr>
          <p:cNvSpPr txBox="1"/>
          <p:nvPr/>
        </p:nvSpPr>
        <p:spPr>
          <a:xfrm>
            <a:off x="933451" y="2446635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출력 형태 지정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B08CA-4E3E-ADBC-4A03-F2B9EB47CC2A}"/>
              </a:ext>
            </a:extLst>
          </p:cNvPr>
          <p:cNvSpPr txBox="1"/>
          <p:nvPr/>
        </p:nvSpPr>
        <p:spPr>
          <a:xfrm>
            <a:off x="1155700" y="3794492"/>
            <a:ext cx="33826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여태까지의 과정들을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chain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사용해 연결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Str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형태로 사용자가 보기 편하도록 최종 결과값 반환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3806AE-B2C5-9FF0-EF3C-F128853D2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4376" y="3721100"/>
            <a:ext cx="9063953" cy="21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5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6BEC6-19F2-404D-56DD-7CE928D4A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024207-9174-B5EB-089B-246EC50156B4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02E045C-8623-B034-C63D-926F1FB27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9E49ACC-E1D4-CFAC-FA10-72DA3287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6BBE204-9C5D-E2B1-9011-5F350D25E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84E3620-2A0D-855B-A080-8093AE69F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8607151-26C0-CBE8-1F6A-D211FEE10F8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6B1758EE-1038-AD90-4A88-A7345544A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92823AE-28CE-A0CD-6205-F9EC9617E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0FA4985-C987-C90A-8E72-64FDBE390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7B5ED1E-209A-1127-6755-9893E2CF4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B8459FF-044D-410B-435E-25F39B8413CB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시연 영상</a:t>
            </a:r>
            <a:endParaRPr lang="en-US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589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향후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33800" y="2397023"/>
            <a:ext cx="10833100" cy="604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체험을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향상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 </a:t>
            </a:r>
          </a:p>
          <a:p>
            <a:pPr lvl="0" algn="l">
              <a:lnSpc>
                <a:spcPct val="124499"/>
              </a:lnSpc>
            </a:pPr>
            <a:endParaRPr lang="en-US" sz="32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AI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기술과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실시간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활용해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정확하고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유용한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endParaRPr lang="en-US" sz="32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3.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피드백을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바탕으로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지속적으로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개선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endParaRPr lang="en-US" sz="32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정교한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개인화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서비스와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책임감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있는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베팅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문화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조성을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위한</a:t>
            </a:r>
            <a:r>
              <a:rPr lang="en-US" alt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 추가</a:t>
            </a:r>
            <a:endParaRPr lang="en-US" altLang="ko-KR" sz="32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24499"/>
              </a:lnSpc>
            </a:pPr>
            <a:endParaRPr lang="en-US" sz="32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5. 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안전하고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즐거운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문화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발전에</a:t>
            </a: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기여</a:t>
            </a:r>
            <a:endParaRPr lang="en-US" sz="32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65250" y="7505700"/>
            <a:ext cx="31623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45339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문제점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,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해결방안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P.S 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2286000"/>
            <a:ext cx="7315200" cy="632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2286000"/>
            <a:ext cx="7315200" cy="6324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25000" y="2679700"/>
            <a:ext cx="7315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1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해결책</a:t>
            </a:r>
          </a:p>
          <a:p>
            <a:pPr lvl="0" algn="ctr">
              <a:lnSpc>
                <a:spcPct val="99600"/>
              </a:lnSpc>
            </a:pPr>
            <a:endParaRPr lang="ko-KR" sz="51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93300" y="3733800"/>
            <a:ext cx="6794500" cy="549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528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카테고리화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벡터스토어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활용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</a:t>
            </a:r>
          </a:p>
          <a:p>
            <a:pPr lvl="0" algn="l">
              <a:lnSpc>
                <a:spcPct val="135289"/>
              </a:lnSpc>
            </a:pPr>
            <a:endParaRPr lang="en-US" sz="3200" b="1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질문을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사전에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정의된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카테고리</a:t>
            </a:r>
          </a:p>
          <a:p>
            <a:pPr lvl="0" algn="l">
              <a:lnSpc>
                <a:spcPct val="13528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일정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베팅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경주마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카테고리별로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벡터스토어를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구축하여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관련성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정보만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endParaRPr lang="en-US" sz="34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5289"/>
              </a:lnSpc>
            </a:pPr>
            <a:endParaRPr lang="en-US" sz="34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66800" y="2679700"/>
            <a:ext cx="7315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1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문제점</a:t>
            </a:r>
          </a:p>
          <a:p>
            <a:pPr lvl="0" algn="ctr">
              <a:lnSpc>
                <a:spcPct val="99600"/>
              </a:lnSpc>
            </a:pPr>
            <a:endParaRPr lang="ko-KR" sz="51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35100" y="3733800"/>
            <a:ext cx="6794500" cy="408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528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       </a:t>
            </a:r>
            <a:r>
              <a:rPr lang="en-US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비정형</a:t>
            </a:r>
            <a:r>
              <a:rPr lang="en-US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PDF </a:t>
            </a:r>
            <a:r>
              <a:rPr lang="ko-KR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파일의</a:t>
            </a:r>
            <a:r>
              <a:rPr lang="en-US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다양성</a:t>
            </a:r>
            <a:r>
              <a:rPr lang="en-US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</a:t>
            </a: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형식과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구조로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인해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정보를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일관되게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추출하지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못하고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중요한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정보가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누락되는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발생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endParaRPr lang="en-US" sz="34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5289"/>
              </a:lnSpc>
            </a:pPr>
            <a:endParaRPr lang="en-US" sz="34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44600" y="67945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0" y="5359400"/>
            <a:ext cx="1066800" cy="1130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192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2540000"/>
            <a:ext cx="9525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730500" y="3289300"/>
            <a:ext cx="5334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050"/>
              </a:lnSpc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12050"/>
              </a:lnSpc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배경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12050"/>
              </a:lnSpc>
            </a:pPr>
            <a:r>
              <a:rPr lang="ko-KR" altLang="en-US" sz="2200" b="0" i="0" u="none" strike="noStrike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챗봇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소개 및 주요 </a:t>
            </a:r>
            <a:r>
              <a:rPr lang="ko-KR" altLang="en-US" sz="2200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</a:t>
            </a:r>
            <a:endParaRPr lang="ko-KR" sz="22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36700" y="2603500"/>
            <a:ext cx="622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30500" y="2590800"/>
            <a:ext cx="5346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개요</a:t>
            </a:r>
            <a:endParaRPr lang="ko-KR" sz="25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00" y="2540000"/>
            <a:ext cx="9525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020300" y="3289300"/>
            <a:ext cx="5334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050"/>
              </a:lnSpc>
            </a:pPr>
            <a:endParaRPr lang="ko-KR" sz="22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26500" y="2603500"/>
            <a:ext cx="622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03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5676900"/>
            <a:ext cx="952500" cy="635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730500" y="6426200"/>
            <a:ext cx="5334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205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경마장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방법</a:t>
            </a:r>
            <a:br>
              <a:rPr lang="en-US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실시간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</a:p>
          <a:p>
            <a:pPr lvl="0" algn="l">
              <a:lnSpc>
                <a:spcPct val="112050"/>
              </a:lnSpc>
            </a:pPr>
            <a:endParaRPr lang="ko-KR" sz="22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6700" y="5753100"/>
            <a:ext cx="622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30500" y="5727700"/>
            <a:ext cx="5346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00" y="5676900"/>
            <a:ext cx="9525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19200" y="5994400"/>
            <a:ext cx="4914900" cy="49149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020300" y="6426200"/>
            <a:ext cx="5334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050"/>
              </a:lnSpc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당시 이슈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12050"/>
              </a:lnSpc>
            </a:pPr>
            <a:r>
              <a:rPr lang="ko-KR" altLang="en-US" sz="2200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 및 향후 발전 방향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12050"/>
              </a:lnSpc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소감</a:t>
            </a:r>
            <a:endParaRPr lang="ko-KR" sz="22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826500" y="5753100"/>
            <a:ext cx="622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20300" y="5727700"/>
            <a:ext cx="5346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소감</a:t>
            </a:r>
            <a:endParaRPr lang="ko-KR" sz="25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CF40D78D-B9D4-31DD-5EB7-9E0B832E2B30}"/>
              </a:ext>
            </a:extLst>
          </p:cNvPr>
          <p:cNvSpPr txBox="1"/>
          <p:nvPr/>
        </p:nvSpPr>
        <p:spPr>
          <a:xfrm>
            <a:off x="10007600" y="3302000"/>
            <a:ext cx="5334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2050"/>
              </a:lnSpc>
            </a:pPr>
            <a:r>
              <a:rPr lang="ko-KR" altLang="en-US" sz="2200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취득</a:t>
            </a:r>
            <a:endParaRPr lang="en-US" altLang="ko-KR" sz="2200" b="0" i="0" u="none" strike="noStrike" spc="-100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12050"/>
              </a:lnSpc>
            </a:pP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기술적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계획</a:t>
            </a:r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3781E974-8A35-09AD-0CF8-ED9E8F16D062}"/>
              </a:ext>
            </a:extLst>
          </p:cNvPr>
          <p:cNvSpPr txBox="1"/>
          <p:nvPr/>
        </p:nvSpPr>
        <p:spPr>
          <a:xfrm>
            <a:off x="10007600" y="2603500"/>
            <a:ext cx="5346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r>
              <a:rPr lang="en-US" sz="25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30226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162300" y="3759200"/>
            <a:ext cx="11963400" cy="341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endParaRPr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just">
              <a:lnSpc>
                <a:spcPct val="116199"/>
              </a:lnSpc>
            </a:pP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답변률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향상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lvl="0" algn="just">
              <a:lnSpc>
                <a:spcPct val="116199"/>
              </a:lnSpc>
            </a:pP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답변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정확성과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성공률이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증가하여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초보자와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숙련자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</a:p>
          <a:p>
            <a:pPr lvl="0" algn="just">
              <a:lnSpc>
                <a:spcPct val="116199"/>
              </a:lnSpc>
            </a:pP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모두에게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신뢰성을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just">
              <a:lnSpc>
                <a:spcPct val="116199"/>
              </a:lnSpc>
            </a:pP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서비스로서의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유용성이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P.S 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2286000"/>
            <a:ext cx="7315200" cy="632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2286000"/>
            <a:ext cx="7315200" cy="6324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25000" y="2679700"/>
            <a:ext cx="7315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1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해결책</a:t>
            </a:r>
          </a:p>
          <a:p>
            <a:pPr lvl="0" algn="ctr">
              <a:lnSpc>
                <a:spcPct val="99600"/>
              </a:lnSpc>
            </a:pPr>
            <a:endParaRPr lang="ko-KR" sz="51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93300" y="3733800"/>
            <a:ext cx="6794500" cy="549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528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          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명확한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프롬프트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</a:t>
            </a: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프롬프트를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개선하여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카테고리에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해당하는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키워드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패턴을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명확히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통해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질문의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핵심을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이해하고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카테고리로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분류하도록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유도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endParaRPr lang="en-US" sz="34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5289"/>
              </a:lnSpc>
            </a:pPr>
            <a:endParaRPr lang="en-US" sz="34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66800" y="2679700"/>
            <a:ext cx="7315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1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문제점</a:t>
            </a:r>
          </a:p>
          <a:p>
            <a:pPr lvl="0" algn="ctr">
              <a:lnSpc>
                <a:spcPct val="99600"/>
              </a:lnSpc>
            </a:pPr>
            <a:endParaRPr lang="ko-KR" sz="51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35100" y="3733800"/>
            <a:ext cx="6794500" cy="408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528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          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잘못된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카테고리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</a:t>
            </a: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질문의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핵심을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제대로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파악하지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못해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잘못된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카테고리에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분류되는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경우가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발생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관련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없는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정보가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검색됨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endParaRPr lang="en-US" sz="34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5289"/>
              </a:lnSpc>
            </a:pPr>
            <a:endParaRPr lang="en-US" sz="34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30226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162300" y="4356100"/>
            <a:ext cx="119634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향상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lvl="0" algn="just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카테고리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분류의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정확도가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크게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향상되어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검색된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정보의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정확도가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높아지고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사용자에게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유용한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답변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가능</a:t>
            </a:r>
            <a:r>
              <a:rPr lang="en-US" sz="38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just">
              <a:lnSpc>
                <a:spcPct val="116199"/>
              </a:lnSpc>
            </a:pPr>
            <a:endParaRPr lang="en-US" sz="38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P.S</a:t>
            </a:r>
            <a:r>
              <a:rPr lang="ko-KR" altLang="en-US" sz="5000" b="1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2286000"/>
            <a:ext cx="7315200" cy="6324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35100" y="7861300"/>
            <a:ext cx="3162300" cy="406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8500" y="2286000"/>
            <a:ext cx="7315200" cy="6324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25000" y="2679700"/>
            <a:ext cx="7315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1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해결책</a:t>
            </a:r>
          </a:p>
          <a:p>
            <a:pPr lvl="0" algn="ctr">
              <a:lnSpc>
                <a:spcPct val="99600"/>
              </a:lnSpc>
            </a:pPr>
            <a:endParaRPr lang="ko-KR" sz="51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93300" y="3733800"/>
            <a:ext cx="6794500" cy="549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5289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            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함수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</a:t>
            </a:r>
            <a:r>
              <a:rPr lang="en-US" sz="3200" b="1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</a:t>
            </a:r>
          </a:p>
          <a:p>
            <a:pPr lvl="0" algn="l">
              <a:lnSpc>
                <a:spcPct val="13528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20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단어가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넘는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질문을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자동으로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요약하여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내용만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요약된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질문을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사용해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모델이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빠르고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효율적으로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처리할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있도록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개선</a:t>
            </a:r>
            <a:r>
              <a:rPr lang="en-US" sz="34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endParaRPr lang="en-US" sz="34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5289"/>
              </a:lnSpc>
            </a:pPr>
            <a:endParaRPr lang="en-US" sz="34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5289"/>
              </a:lnSpc>
            </a:pPr>
            <a:endParaRPr lang="en-US" sz="34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66800" y="2679700"/>
            <a:ext cx="7315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100" b="0" i="0" u="none" strike="noStrike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문제점</a:t>
            </a:r>
          </a:p>
          <a:p>
            <a:pPr lvl="0" algn="ctr">
              <a:lnSpc>
                <a:spcPct val="99600"/>
              </a:lnSpc>
            </a:pPr>
            <a:endParaRPr lang="ko-KR" sz="5100" b="0" i="0" u="none" strike="noStrike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35100" y="3733800"/>
            <a:ext cx="6794500" cy="619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528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       </a:t>
            </a:r>
            <a:r>
              <a:rPr lang="en-US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비정형</a:t>
            </a:r>
            <a:r>
              <a:rPr lang="en-US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PDF </a:t>
            </a:r>
            <a:r>
              <a:rPr lang="ko-KR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파일의</a:t>
            </a:r>
            <a:r>
              <a:rPr lang="en-US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다양성</a:t>
            </a:r>
            <a:r>
              <a:rPr lang="en-US" sz="32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-</a:t>
            </a: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긴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질문으로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인해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시간이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증가하고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응답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속도가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느려지는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발생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긴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질문에는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불필요한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정보가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포함되어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모델의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효율성이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낮아짐</a:t>
            </a:r>
            <a:r>
              <a:rPr lang="en-US" sz="34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l">
              <a:lnSpc>
                <a:spcPct val="135289"/>
              </a:lnSpc>
            </a:pPr>
            <a:endParaRPr lang="en-US" sz="34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5289"/>
              </a:lnSpc>
            </a:pPr>
            <a:endParaRPr lang="en-US" sz="34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lvl="0" algn="l">
              <a:lnSpc>
                <a:spcPct val="135289"/>
              </a:lnSpc>
            </a:pPr>
            <a:endParaRPr lang="en-US" sz="34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731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55700" y="30226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162300" y="4191000"/>
            <a:ext cx="11963400" cy="341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속도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개선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lvl="0" algn="ctr">
              <a:lnSpc>
                <a:spcPct val="116199"/>
              </a:lnSpc>
            </a:pP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긴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질문도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핵심만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담아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빠르게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처리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가능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ctr">
              <a:lnSpc>
                <a:spcPct val="116199"/>
              </a:lnSpc>
            </a:pP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응답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속도가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빨라지고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질문의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내용이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정리되어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응답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속도와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향상</a:t>
            </a:r>
            <a:r>
              <a:rPr lang="en-US" sz="3800" b="0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lvl="0" algn="ctr">
              <a:lnSpc>
                <a:spcPct val="116199"/>
              </a:lnSpc>
            </a:pPr>
            <a:endParaRPr lang="en-US" sz="3800" b="0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367000" y="2819400"/>
            <a:ext cx="38989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1500" y="4610100"/>
            <a:ext cx="4572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2400300"/>
            <a:ext cx="4533900" cy="607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0700" y="2400300"/>
            <a:ext cx="4533900" cy="607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5200" y="2400300"/>
            <a:ext cx="4533900" cy="6070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Gmarket Sans Bold"/>
              </a:rPr>
              <a:t>느낀점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93800" y="7378700"/>
            <a:ext cx="3162300" cy="406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808765-60F0-8781-6C1A-7D78F422BAA8}"/>
              </a:ext>
            </a:extLst>
          </p:cNvPr>
          <p:cNvSpPr txBox="1"/>
          <p:nvPr/>
        </p:nvSpPr>
        <p:spPr>
          <a:xfrm>
            <a:off x="1714500" y="2721363"/>
            <a:ext cx="4127500" cy="584775"/>
          </a:xfrm>
          <a:prstGeom prst="rect">
            <a:avLst/>
          </a:prstGeom>
          <a:solidFill>
            <a:srgbClr val="FFE4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유영준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BED193-CA07-D91A-51B2-FF5271B9F491}"/>
              </a:ext>
            </a:extLst>
          </p:cNvPr>
          <p:cNvSpPr txBox="1"/>
          <p:nvPr/>
        </p:nvSpPr>
        <p:spPr>
          <a:xfrm>
            <a:off x="1714500" y="3499195"/>
            <a:ext cx="4127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경마라는 다소 생소한 소재를 접할 수 있게 되어서 굉장히 흥미로웠다</a:t>
            </a:r>
            <a:r>
              <a:rPr lang="en-US" altLang="ko-KR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기술에 대해 같이 고민해보고 모르는 것을 물어보면서 도움이 되어서 보람찼다</a:t>
            </a:r>
            <a:r>
              <a:rPr lang="en-US" altLang="ko-KR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원하던 데이터들을 많이 구현하지 못해 아쉬웠다</a:t>
            </a:r>
            <a:r>
              <a:rPr lang="en-US" altLang="ko-KR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같이 할 수 있다는 것에 대해서 감사드린다</a:t>
            </a:r>
            <a:r>
              <a:rPr lang="en-US" altLang="ko-KR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CA01DB-CFDD-BC09-704A-2EB4289D86DB}"/>
              </a:ext>
            </a:extLst>
          </p:cNvPr>
          <p:cNvSpPr txBox="1"/>
          <p:nvPr/>
        </p:nvSpPr>
        <p:spPr>
          <a:xfrm>
            <a:off x="7086600" y="2721364"/>
            <a:ext cx="4127500" cy="584775"/>
          </a:xfrm>
          <a:prstGeom prst="rect">
            <a:avLst/>
          </a:prstGeom>
          <a:solidFill>
            <a:srgbClr val="FFE4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전민하</a:t>
            </a:r>
            <a:endParaRPr lang="ko-KR" altLang="en-US" sz="3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498D0-778B-D71A-3923-21901ECF3919}"/>
              </a:ext>
            </a:extLst>
          </p:cNvPr>
          <p:cNvSpPr txBox="1"/>
          <p:nvPr/>
        </p:nvSpPr>
        <p:spPr>
          <a:xfrm>
            <a:off x="12598400" y="2721363"/>
            <a:ext cx="4127500" cy="584775"/>
          </a:xfrm>
          <a:prstGeom prst="rect">
            <a:avLst/>
          </a:prstGeom>
          <a:solidFill>
            <a:srgbClr val="FFE48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최수빈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14DCB5-E14C-715E-C79A-22EE98947311}"/>
              </a:ext>
            </a:extLst>
          </p:cNvPr>
          <p:cNvSpPr txBox="1"/>
          <p:nvPr/>
        </p:nvSpPr>
        <p:spPr>
          <a:xfrm>
            <a:off x="7086600" y="3502159"/>
            <a:ext cx="41275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아쉬운 점</a:t>
            </a:r>
            <a:r>
              <a:rPr lang="en-US" altLang="ko-KR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주제를 고르는 데 시간이 오래 걸렸다</a:t>
            </a:r>
            <a:r>
              <a:rPr lang="en-US" altLang="ko-KR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실시간으로 정보를 반영할 </a:t>
            </a:r>
            <a:r>
              <a:rPr lang="ko-KR" altLang="en-US" b="0" i="0" dirty="0" err="1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수있는</a:t>
            </a: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기술을 구현하지 못했다</a:t>
            </a:r>
            <a:r>
              <a:rPr lang="en-US" altLang="ko-KR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점</a:t>
            </a:r>
            <a:r>
              <a:rPr lang="en-US" altLang="ko-KR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수집하기 위해 </a:t>
            </a:r>
            <a:r>
              <a:rPr lang="ko-KR" altLang="en-US" b="0" i="0" dirty="0" err="1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웹스크래핑을</a:t>
            </a: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해보았다</a:t>
            </a:r>
            <a:r>
              <a:rPr lang="en-US" altLang="ko-KR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완성하지 못할 줄 알고 걱정을 많이 했는데 마무리 되어 기쁘다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C744B-EC9A-2C38-FB86-8939CC61DD7D}"/>
              </a:ext>
            </a:extLst>
          </p:cNvPr>
          <p:cNvSpPr txBox="1"/>
          <p:nvPr/>
        </p:nvSpPr>
        <p:spPr>
          <a:xfrm>
            <a:off x="12612739" y="3503022"/>
            <a:ext cx="4106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경마라는 다소 생소한 문화를 간접적으로 체험해볼 수 있는 좋은 기회였다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여유가 된다면 한 번 체험해 보고 싶다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정리 과정에서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우당탕탕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많은 어려움이 있었고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많은 데이터를 넣지 못해 아쉬웠다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하지만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결과적으론 봐줄만하게 나왔다고 생각해서 팀원들의 노고에 감사드린다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 관련 어플이 없는 것을 확인했는데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만약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시간과 능력이 더 따라준다면 더 풍성하고 유의미한 결과물을 뽑아보고 싶다는 욕심이 생겼다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48895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7251700"/>
            <a:ext cx="1752600" cy="173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1700" y="7251700"/>
            <a:ext cx="1752600" cy="1739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배경</a:t>
            </a:r>
            <a:endParaRPr lang="ko-KR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0" y="7988300"/>
            <a:ext cx="3683000" cy="40259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C4A11E8-E80D-8B5C-6A93-A82D097B7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0050" y="2418307"/>
            <a:ext cx="6311900" cy="577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국내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독점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 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연간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매출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약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7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조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~ 7.8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조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원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수준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연간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 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경주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수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약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1,000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회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이상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개최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 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 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방문객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수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약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170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만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명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ko-KR" sz="3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cs typeface="Calibri" panose="020F0502020204030204" pitchFamily="34" charset="0"/>
              </a:rPr>
              <a:t>내외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487159-1ECF-39EC-95EA-D5E549E0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824162"/>
            <a:ext cx="75819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80172-94C5-CBAE-431A-7ABA6636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BFA9376-410B-8A73-E982-F7FC1913BBEE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66E877B-588B-6C3D-59FF-596C17F5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95" y="672090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9D3856E-6057-BF72-6E36-1743C6DF2A8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1A413FF4-98A9-C039-5F8D-3B743E14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37B4536-272C-AD7F-9908-CADBEEC81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617D61A-FD70-11C7-64ED-CF02AEC97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D761534-ACE1-80C8-EA49-BDD754DBF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E7269A9-A702-C7A1-B573-C51DCB4E3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400" y="7251700"/>
            <a:ext cx="1752600" cy="1739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1F39B1A-3BE0-2992-B90C-8E7ACEACE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11700" y="7251700"/>
            <a:ext cx="1752600" cy="17399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AB43E77-192F-4E4B-EE80-20B34FB3B534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배경</a:t>
            </a:r>
            <a:endParaRPr lang="ko-KR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D96BE203-4CC9-581F-8F5D-4203F7EFE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0" y="7988300"/>
            <a:ext cx="3683000" cy="4025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60440A-6E77-A44D-9E5F-BE55B2C3E4D8}"/>
              </a:ext>
            </a:extLst>
          </p:cNvPr>
          <p:cNvSpPr txBox="1"/>
          <p:nvPr/>
        </p:nvSpPr>
        <p:spPr>
          <a:xfrm>
            <a:off x="1219200" y="5759912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경마에 대한 부정적 인식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6BB9B5-C6D4-BF5A-CBD7-9DE85693BD33}"/>
              </a:ext>
            </a:extLst>
          </p:cNvPr>
          <p:cNvSpPr txBox="1"/>
          <p:nvPr/>
        </p:nvSpPr>
        <p:spPr>
          <a:xfrm>
            <a:off x="1219200" y="665857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합법 유흥 문화임에도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도박이라는 이유만으로 사행성이라는 인식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F515E1-2E79-916A-FB23-08D8AB737B9D}"/>
              </a:ext>
            </a:extLst>
          </p:cNvPr>
          <p:cNvSpPr txBox="1"/>
          <p:nvPr/>
        </p:nvSpPr>
        <p:spPr>
          <a:xfrm>
            <a:off x="7162800" y="5759912"/>
            <a:ext cx="3431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생소하고 다양한 정보들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B4059-601E-46C5-A674-39298E41BD4C}"/>
              </a:ext>
            </a:extLst>
          </p:cNvPr>
          <p:cNvSpPr txBox="1"/>
          <p:nvPr/>
        </p:nvSpPr>
        <p:spPr>
          <a:xfrm>
            <a:off x="7258908" y="6658570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폭넓고 다양하게 제공되는 정보들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하지만 비 관람객 입장에선 너무 난잡하고 높은 입문 난이도로 작용한다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1C23C0-229F-B1AA-90F9-09D75C356AC2}"/>
              </a:ext>
            </a:extLst>
          </p:cNvPr>
          <p:cNvSpPr txBox="1"/>
          <p:nvPr/>
        </p:nvSpPr>
        <p:spPr>
          <a:xfrm>
            <a:off x="13127166" y="5759912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 문화 발전 기여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A06118-6CA8-7DAD-355C-101972283B9E}"/>
              </a:ext>
            </a:extLst>
          </p:cNvPr>
          <p:cNvSpPr txBox="1"/>
          <p:nvPr/>
        </p:nvSpPr>
        <p:spPr>
          <a:xfrm>
            <a:off x="13127166" y="665857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 및 말들에 정보를 이해하기 쉽게 제공해서 진입 장벽을 낮추어 경마 문화 발전에 기여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69A26E8-04CC-05D6-E972-53166A185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600" y="3064867"/>
            <a:ext cx="4446274" cy="20786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B480430-AF51-F8BA-4A3D-DAF7AD6C4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031" y="4365247"/>
            <a:ext cx="4629150" cy="562815"/>
          </a:xfrm>
          <a:prstGeom prst="rect">
            <a:avLst/>
          </a:prstGeom>
        </p:spPr>
      </p:pic>
      <p:pic>
        <p:nvPicPr>
          <p:cNvPr id="1026" name="Picture 2" descr="렛츠런파크 서울&gt; 공원소개&gt;공원안내">
            <a:extLst>
              <a:ext uri="{FF2B5EF4-FFF2-40B4-BE49-F238E27FC236}">
                <a16:creationId xmlns:a16="http://schemas.microsoft.com/office/drawing/2014/main" id="{3F14DF12-14DD-7C4C-685B-E6B581E8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577" y="2899377"/>
            <a:ext cx="4324975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76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8B179-F376-6061-3FA7-816E1888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50FF2C-40CD-9B6F-6524-16FBA480F96E}"/>
              </a:ext>
            </a:extLst>
          </p:cNvPr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E2CF119-B378-18EE-F70A-ED693505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47700"/>
            <a:ext cx="17145000" cy="86868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799D116-1478-553E-9FE9-D8A51E91C55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3C600E53-A26F-CA98-BF83-014EAA32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05F758-515E-1FD7-59B2-687DFB7B2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4A63C6-84ED-6C04-CA25-D05864514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D0768A8-D0A6-5175-FD4F-2413DF368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DDBEFA3-0CFD-47B7-86A4-013913C48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AC84C9A-2DD4-9CF6-E4D2-33AC8DF58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33400" y="7251700"/>
            <a:ext cx="1752600" cy="17399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81E5FEC-BA0D-BE5E-C7FC-B90F8192A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11700" y="7251700"/>
            <a:ext cx="1752600" cy="17399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AF527DD-058C-8995-C7EE-848333B57B15}"/>
              </a:ext>
            </a:extLst>
          </p:cNvPr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챗봇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소개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주요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AE66A341-A739-779A-DD11-B42F0F0A9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2540000"/>
            <a:ext cx="4787900" cy="28321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C614776-DCE5-2A5A-C02D-683F1085DCFC}"/>
              </a:ext>
            </a:extLst>
          </p:cNvPr>
          <p:cNvSpPr txBox="1"/>
          <p:nvPr/>
        </p:nvSpPr>
        <p:spPr>
          <a:xfrm>
            <a:off x="1371600" y="6045200"/>
            <a:ext cx="4851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7899"/>
              </a:lnSpc>
            </a:pPr>
            <a:r>
              <a:rPr lang="ko-KR" sz="2500" b="1" i="0" u="none" strike="noStrike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챗봇의</a:t>
            </a: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목적과</a:t>
            </a: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대상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EF327B5-E3B5-F522-9319-9C24FC16BC07}"/>
              </a:ext>
            </a:extLst>
          </p:cNvPr>
          <p:cNvSpPr txBox="1"/>
          <p:nvPr/>
        </p:nvSpPr>
        <p:spPr>
          <a:xfrm>
            <a:off x="1371600" y="6667500"/>
            <a:ext cx="48514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초보자와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경험자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모두를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경마장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챗봇으로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편리한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접근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6256D2AA-B119-17BB-3922-F82B848ABE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2540000"/>
            <a:ext cx="4787900" cy="28321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4450BB3B-7EEB-A2FE-1A83-2862F01B0737}"/>
              </a:ext>
            </a:extLst>
          </p:cNvPr>
          <p:cNvSpPr txBox="1"/>
          <p:nvPr/>
        </p:nvSpPr>
        <p:spPr>
          <a:xfrm>
            <a:off x="6718300" y="6045200"/>
            <a:ext cx="4851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7899"/>
              </a:lnSpc>
            </a:pP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맞춤형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E220C92-D60B-D9CF-7D09-3C15B57D0CA3}"/>
              </a:ext>
            </a:extLst>
          </p:cNvPr>
          <p:cNvSpPr txBox="1"/>
          <p:nvPr/>
        </p:nvSpPr>
        <p:spPr>
          <a:xfrm>
            <a:off x="6718300" y="6667500"/>
            <a:ext cx="4851400" cy="87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지식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수준에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따라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안내부터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전략까지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맞춤형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F117571B-42D0-9D9A-D2B7-D788E8081F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0400" y="2540000"/>
            <a:ext cx="4787900" cy="28321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DDD00C7-F686-142F-F4B2-18FD8454FF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24000" y="7988300"/>
            <a:ext cx="3683000" cy="40259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24FAFBCE-4FF5-4B64-2148-069812B5B759}"/>
              </a:ext>
            </a:extLst>
          </p:cNvPr>
          <p:cNvSpPr txBox="1"/>
          <p:nvPr/>
        </p:nvSpPr>
        <p:spPr>
          <a:xfrm>
            <a:off x="12065000" y="6045200"/>
            <a:ext cx="48514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7899"/>
              </a:lnSpc>
            </a:pP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경험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수준별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F47BEF0-605E-F255-E08F-8A39DC5802D5}"/>
              </a:ext>
            </a:extLst>
          </p:cNvPr>
          <p:cNvSpPr txBox="1"/>
          <p:nvPr/>
        </p:nvSpPr>
        <p:spPr>
          <a:xfrm>
            <a:off x="12065000" y="6667500"/>
            <a:ext cx="48514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초보자에겐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쉬운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설명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경험자에겐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심화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제공하여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만족도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향상</a:t>
            </a:r>
          </a:p>
        </p:txBody>
      </p:sp>
    </p:spTree>
    <p:extLst>
      <p:ext uri="{BB962C8B-B14F-4D97-AF65-F5344CB8AC3E}">
        <p14:creationId xmlns:p14="http://schemas.microsoft.com/office/powerpoint/2010/main" val="183245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0" y="2768600"/>
            <a:ext cx="6959600" cy="546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49400" y="7467600"/>
            <a:ext cx="3683000" cy="402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563100" y="3251200"/>
            <a:ext cx="7023100" cy="660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7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경마장</a:t>
            </a:r>
            <a:r>
              <a:rPr lang="en-US" sz="37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7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입문자를</a:t>
            </a:r>
            <a:r>
              <a:rPr lang="en-US" sz="37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7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위한</a:t>
            </a:r>
            <a:r>
              <a:rPr lang="en-US" sz="37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7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</a:t>
            </a:r>
            <a:r>
              <a:rPr lang="en-US" sz="37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37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3700" y="4470400"/>
            <a:ext cx="7556500" cy="267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초보자를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위해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경마장의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위치와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운영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시간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정보를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제공합니다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규칙과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용어를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쉽게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설명하고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베팅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방법을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단계별로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안내합니다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안전하고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즐거운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체험을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위한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주의사항도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함께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제공하여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초보자들이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편안하게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경마를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즐길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있도록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700" b="0" i="0" u="none" strike="noStrike" spc="-100" dirty="0" err="1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돕습니다</a:t>
            </a:r>
            <a:r>
              <a:rPr lang="en-US" sz="2700" b="0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초보자를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위한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1500" y="4533900"/>
            <a:ext cx="457200" cy="45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0" y="2768600"/>
            <a:ext cx="6959600" cy="546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49400" y="7467600"/>
            <a:ext cx="3683000" cy="4025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경험자를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위한</a:t>
            </a: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48800" y="3136900"/>
            <a:ext cx="72898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실시간</a:t>
            </a: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경주</a:t>
            </a: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</a:t>
            </a: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</a:t>
            </a: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</a:t>
            </a: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베팅</a:t>
            </a:r>
            <a:r>
              <a:rPr lang="en-US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8800" y="3759200"/>
            <a:ext cx="72898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실시간으로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제공합니다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고급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베팅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조언을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결정을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있도록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돕습니다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8800" y="5816600"/>
            <a:ext cx="72898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경주마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정보와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분석</a:t>
            </a:r>
            <a:r>
              <a:rPr lang="en-US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500" b="1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8800" y="6438900"/>
            <a:ext cx="72898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상세한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경주마와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제공하며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과거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기록과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분석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통해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정보에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기반한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베팅을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할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있도록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지원합니다</a:t>
            </a:r>
            <a:r>
              <a:rPr lang="en-US" sz="2300" b="0" i="0" u="none" strike="noStrike" spc="-10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78000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642895"/>
            <a:ext cx="17145000" cy="8686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367000" y="2743200"/>
            <a:ext cx="38989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700" y="8915400"/>
            <a:ext cx="18554700" cy="153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900" y="9359900"/>
            <a:ext cx="18478500" cy="109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0" y="431800"/>
            <a:ext cx="175895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9800" y="6756400"/>
            <a:ext cx="2222500" cy="219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2400" y="6794500"/>
            <a:ext cx="2222500" cy="2197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55700" y="1295400"/>
            <a:ext cx="15989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MA! </a:t>
            </a:r>
            <a:r>
              <a:rPr lang="ko-KR" altLang="en-US" sz="5000" b="1" i="0" u="none" strike="noStrike" dirty="0">
                <a:solidFill>
                  <a:srgbClr val="00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취득</a:t>
            </a:r>
            <a:endParaRPr lang="ko-KR" sz="5000" b="1" i="0" u="none" strike="noStrike" dirty="0">
              <a:solidFill>
                <a:srgbClr val="00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7CC731-5A21-FFD4-805C-F513F62718E2}"/>
              </a:ext>
            </a:extLst>
          </p:cNvPr>
          <p:cNvSpPr txBox="1"/>
          <p:nvPr/>
        </p:nvSpPr>
        <p:spPr>
          <a:xfrm>
            <a:off x="1672610" y="5785477"/>
            <a:ext cx="8690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33333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hlinkClick r:id="rId8"/>
              </a:rPr>
              <a:t>한국마사회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hlinkClick r:id="rId8"/>
              </a:rPr>
              <a:t>_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hlinkClick r:id="rId8"/>
              </a:rPr>
              <a:t>경마시행당일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hlinkClick r:id="rId8"/>
              </a:rPr>
              <a:t>_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  <a:hlinkClick r:id="rId8"/>
              </a:rPr>
              <a:t>경주결과종합 </a:t>
            </a:r>
            <a:r>
              <a:rPr lang="en-US" altLang="ko-KR" sz="2800" b="1" dirty="0">
                <a:solidFill>
                  <a:srgbClr val="33333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800" b="1" dirty="0">
                <a:solidFill>
                  <a:srgbClr val="333333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공공데이터 포털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32D117-FE5E-A44D-CEAB-B4B08A22E2D1}"/>
              </a:ext>
            </a:extLst>
          </p:cNvPr>
          <p:cNvSpPr txBox="1"/>
          <p:nvPr/>
        </p:nvSpPr>
        <p:spPr>
          <a:xfrm>
            <a:off x="2070100" y="6557308"/>
            <a:ext cx="14160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키 신청 후 해당 포털에서 데이터 발급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12/20.21.22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실제 경기 데이터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XML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형태로 받아와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사용할 열들의 정보만 정리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이후 그것들에 대한 정보를 제공하는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과정을 거쳐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pdf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형태로 변환해서 전달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33D03-A80F-FB3E-909F-F91A36FAB8E5}"/>
              </a:ext>
            </a:extLst>
          </p:cNvPr>
          <p:cNvSpPr txBox="1"/>
          <p:nvPr/>
        </p:nvSpPr>
        <p:spPr>
          <a:xfrm>
            <a:off x="1672610" y="2802037"/>
            <a:ext cx="8004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</a:t>
            </a: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한국 마사회 및 경마 정보 사이트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  <a:hlinkClick r:id="rId9"/>
              </a:rPr>
              <a:t>오케이 레이스</a:t>
            </a: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</a:t>
            </a:r>
            <a:r>
              <a:rPr lang="en-US" altLang="ko-KR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BC9994-71E4-84B8-BEDB-01B747FFF25C}"/>
              </a:ext>
            </a:extLst>
          </p:cNvPr>
          <p:cNvSpPr txBox="1"/>
          <p:nvPr/>
        </p:nvSpPr>
        <p:spPr>
          <a:xfrm>
            <a:off x="2057400" y="3458597"/>
            <a:ext cx="1416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사이트들에서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정리해서 배포하는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pdf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파일 취득 후 전달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공개된 정보들을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스크래핑해서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pdf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 시켜 전달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경주마 관련 논문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경마 기초 가이드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우승마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추리법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2024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우승마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top 50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순위 등등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1341</Words>
  <Application>Microsoft Office PowerPoint</Application>
  <PresentationFormat>사용자 지정</PresentationFormat>
  <Paragraphs>241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Gmarket Sans Bold</vt:lpstr>
      <vt:lpstr>Arial</vt:lpstr>
      <vt:lpstr>Calibri</vt:lpstr>
      <vt:lpstr>메이플스토리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수빈 최</cp:lastModifiedBy>
  <cp:revision>3</cp:revision>
  <dcterms:created xsi:type="dcterms:W3CDTF">2006-08-16T00:00:00Z</dcterms:created>
  <dcterms:modified xsi:type="dcterms:W3CDTF">2024-12-20T05:47:53Z</dcterms:modified>
</cp:coreProperties>
</file>